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3" r:id="rId2"/>
    <p:sldId id="323" r:id="rId3"/>
    <p:sldId id="324" r:id="rId4"/>
    <p:sldId id="315" r:id="rId5"/>
    <p:sldId id="322" r:id="rId6"/>
    <p:sldId id="326" r:id="rId7"/>
    <p:sldId id="316" r:id="rId8"/>
    <p:sldId id="317" r:id="rId9"/>
    <p:sldId id="318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 autoAdjust="0"/>
    <p:restoredTop sz="84372" autoAdjust="0"/>
  </p:normalViewPr>
  <p:slideViewPr>
    <p:cSldViewPr snapToGrid="0" snapToObjects="1">
      <p:cViewPr>
        <p:scale>
          <a:sx n="150" d="100"/>
          <a:sy n="150" d="100"/>
        </p:scale>
        <p:origin x="3810" y="61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6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0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 efforts of this project involves writing shaders. So it’s interesting to compare different shading languages and explain why I use GLSL.  </a:t>
            </a:r>
          </a:p>
          <a:p>
            <a:r>
              <a:rPr lang="en-US" dirty="0"/>
              <a:t>However, going from GLSL (WebGL) to either one of those is nontrivial. </a:t>
            </a:r>
          </a:p>
          <a:p>
            <a:r>
              <a:rPr lang="en-US" dirty="0"/>
              <a:t>Uniform Block (bindings/groups/sets), a simple texture2D becomes texture and sampler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10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are there any downsides to using GLSL?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gif"/><Relationship Id="rId11" Type="http://schemas.openxmlformats.org/officeDocument/2006/relationships/image" Target="../media/image16.gif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glTF</a:t>
            </a:r>
            <a:r>
              <a:rPr lang="en-US" dirty="0"/>
              <a:t> 2.0 Renderer </a:t>
            </a:r>
            <a:br>
              <a:rPr lang="en-US" dirty="0"/>
            </a:br>
            <a:r>
              <a:rPr lang="en-US" dirty="0"/>
              <a:t>	– </a:t>
            </a:r>
            <a:r>
              <a:rPr lang="en-US" dirty="0" err="1"/>
              <a:t>WebGPU</a:t>
            </a:r>
            <a:r>
              <a:rPr lang="en-US" dirty="0"/>
              <a:t> (GLSL + </a:t>
            </a:r>
            <a:r>
              <a:rPr lang="en-US" dirty="0" err="1"/>
              <a:t>gl</a:t>
            </a:r>
            <a:r>
              <a:rPr lang="en-US" dirty="0"/>
              <a:t>-Transform)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156122"/>
            <a:ext cx="7397039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(Charles) Zixin Zhang </a:t>
            </a:r>
          </a:p>
          <a:p>
            <a:r>
              <a:rPr lang="en-US" dirty="0"/>
              <a:t>https://github.com/zixin96/gltf-webgpu-viewer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7A3B-4A68-4ECF-A281-C9724477262C}"/>
              </a:ext>
            </a:extLst>
          </p:cNvPr>
          <p:cNvSpPr txBox="1"/>
          <p:nvPr/>
        </p:nvSpPr>
        <p:spPr>
          <a:xfrm>
            <a:off x="4656670" y="46834"/>
            <a:ext cx="4603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3C614-8A04-4CEC-B24D-EE3EED984226}"/>
              </a:ext>
            </a:extLst>
          </p:cNvPr>
          <p:cNvSpPr txBox="1"/>
          <p:nvPr/>
        </p:nvSpPr>
        <p:spPr>
          <a:xfrm>
            <a:off x="308317" y="932677"/>
            <a:ext cx="86909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Explore a new, low-level Graphics API (</a:t>
            </a:r>
            <a:r>
              <a:rPr lang="en-US" sz="3200" dirty="0" err="1">
                <a:solidFill>
                  <a:schemeClr val="bg1"/>
                </a:solidFill>
              </a:rPr>
              <a:t>WebGPU</a:t>
            </a:r>
            <a:r>
              <a:rPr lang="en-US" sz="3200" dirty="0">
                <a:solidFill>
                  <a:schemeClr val="bg1"/>
                </a:solidFill>
              </a:rPr>
              <a:t>) and a fast, efficient 3D transmission format (</a:t>
            </a:r>
            <a:r>
              <a:rPr lang="en-US" sz="3200" dirty="0" err="1">
                <a:solidFill>
                  <a:schemeClr val="bg1"/>
                </a:solidFill>
              </a:rPr>
              <a:t>glTF</a:t>
            </a:r>
            <a:r>
              <a:rPr lang="en-US" sz="3200" dirty="0">
                <a:solidFill>
                  <a:schemeClr val="bg1"/>
                </a:solidFill>
              </a:rPr>
              <a:t> 2.0)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Contribute to </a:t>
            </a:r>
            <a:r>
              <a:rPr lang="en-US" sz="3200" dirty="0" err="1">
                <a:solidFill>
                  <a:schemeClr val="bg1"/>
                </a:solidFill>
              </a:rPr>
              <a:t>glTF</a:t>
            </a:r>
            <a:r>
              <a:rPr lang="en-US" sz="3200" dirty="0">
                <a:solidFill>
                  <a:schemeClr val="bg1"/>
                </a:solidFill>
              </a:rPr>
              <a:t> and </a:t>
            </a:r>
            <a:r>
              <a:rPr lang="en-US" sz="3200" dirty="0" err="1">
                <a:solidFill>
                  <a:schemeClr val="bg1"/>
                </a:solidFill>
              </a:rPr>
              <a:t>WebGPU’s</a:t>
            </a:r>
            <a:r>
              <a:rPr lang="en-US" sz="3200" dirty="0">
                <a:solidFill>
                  <a:schemeClr val="bg1"/>
                </a:solidFill>
              </a:rPr>
              <a:t> open-source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a fun, challenging, and rewarding project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8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B81333-D39D-4169-A021-AD896604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0" y="602408"/>
            <a:ext cx="7615555" cy="452560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CC442F8-1C4C-467D-92C6-B451867AAA6C}"/>
              </a:ext>
            </a:extLst>
          </p:cNvPr>
          <p:cNvSpPr/>
          <p:nvPr/>
        </p:nvSpPr>
        <p:spPr>
          <a:xfrm>
            <a:off x="975622" y="679416"/>
            <a:ext cx="2643737" cy="76206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10287-DD09-45CC-AF66-89AE6934977C}"/>
              </a:ext>
            </a:extLst>
          </p:cNvPr>
          <p:cNvSpPr txBox="1"/>
          <p:nvPr/>
        </p:nvSpPr>
        <p:spPr>
          <a:xfrm>
            <a:off x="3618011" y="867275"/>
            <a:ext cx="275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Request https:// </a:t>
            </a:r>
            <a:r>
              <a:rPr lang="en-US" dirty="0" err="1"/>
              <a:t>glTF</a:t>
            </a:r>
            <a:r>
              <a:rPr lang="en-US" dirty="0"/>
              <a:t> files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363C1F-437F-4349-9065-C427D16D6DF9}"/>
              </a:ext>
            </a:extLst>
          </p:cNvPr>
          <p:cNvSpPr/>
          <p:nvPr/>
        </p:nvSpPr>
        <p:spPr>
          <a:xfrm>
            <a:off x="1380309" y="1453146"/>
            <a:ext cx="2979990" cy="13655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1B6DA7-3DDC-4AEE-BF36-57E2482CF735}"/>
              </a:ext>
            </a:extLst>
          </p:cNvPr>
          <p:cNvSpPr txBox="1"/>
          <p:nvPr/>
        </p:nvSpPr>
        <p:spPr>
          <a:xfrm>
            <a:off x="4383405" y="1915635"/>
            <a:ext cx="280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Select nodes with meshes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A5FE41-EE93-4167-91E1-C3AB57AEB527}"/>
              </a:ext>
            </a:extLst>
          </p:cNvPr>
          <p:cNvSpPr/>
          <p:nvPr/>
        </p:nvSpPr>
        <p:spPr>
          <a:xfrm>
            <a:off x="2146366" y="2960369"/>
            <a:ext cx="2979989" cy="201247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7FFD05-7031-446C-A336-24BD36CD26E5}"/>
              </a:ext>
            </a:extLst>
          </p:cNvPr>
          <p:cNvSpPr txBox="1"/>
          <p:nvPr/>
        </p:nvSpPr>
        <p:spPr>
          <a:xfrm>
            <a:off x="5126355" y="3428867"/>
            <a:ext cx="3229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Retrieve data (texture, vertex </a:t>
            </a:r>
          </a:p>
          <a:p>
            <a:r>
              <a:rPr lang="en-US" dirty="0"/>
              <a:t>  attributes, etc.) and draw via </a:t>
            </a:r>
          </a:p>
          <a:p>
            <a:r>
              <a:rPr lang="en-US" dirty="0"/>
              <a:t>   </a:t>
            </a:r>
            <a:r>
              <a:rPr lang="en-US" dirty="0" err="1"/>
              <a:t>WebGPU</a:t>
            </a:r>
            <a:r>
              <a:rPr lang="en-US" dirty="0"/>
              <a:t> pipelines</a:t>
            </a:r>
          </a:p>
        </p:txBody>
      </p:sp>
    </p:spTree>
    <p:extLst>
      <p:ext uri="{BB962C8B-B14F-4D97-AF65-F5344CB8AC3E}">
        <p14:creationId xmlns:p14="http://schemas.microsoft.com/office/powerpoint/2010/main" val="117373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Supported Features/Models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" y="948989"/>
            <a:ext cx="8229600" cy="3690798"/>
          </a:xfrm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Core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Standard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 (except for animation and skin)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Extensions: </a:t>
            </a:r>
            <a:r>
              <a:rPr lang="en-US" sz="2000" dirty="0" err="1">
                <a:solidFill>
                  <a:schemeClr val="bg1"/>
                </a:solidFill>
              </a:rPr>
              <a:t>KHR_lights_punctual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Selected Demo:</a:t>
            </a:r>
          </a:p>
          <a:p>
            <a:pPr marL="0" indent="0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0" name="Picture 19" descr="A picture containing tripod&#10;&#10;Description automatically generated">
            <a:extLst>
              <a:ext uri="{FF2B5EF4-FFF2-40B4-BE49-F238E27FC236}">
                <a16:creationId xmlns:a16="http://schemas.microsoft.com/office/drawing/2014/main" id="{6550D245-78D2-40D5-A85E-20EA5B17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2" y="2304940"/>
            <a:ext cx="785301" cy="1168011"/>
          </a:xfrm>
          <a:prstGeom prst="rect">
            <a:avLst/>
          </a:prstGeom>
        </p:spPr>
      </p:pic>
      <p:pic>
        <p:nvPicPr>
          <p:cNvPr id="22" name="Picture 21" descr="A picture containing green, indoor, dark, avocado&#10;&#10;Description automatically generated">
            <a:extLst>
              <a:ext uri="{FF2B5EF4-FFF2-40B4-BE49-F238E27FC236}">
                <a16:creationId xmlns:a16="http://schemas.microsoft.com/office/drawing/2014/main" id="{ED3416F4-E79E-4E3E-8C6F-5148CD2F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7" y="3874157"/>
            <a:ext cx="1210855" cy="1198110"/>
          </a:xfrm>
          <a:prstGeom prst="rect">
            <a:avLst/>
          </a:prstGeom>
        </p:spPr>
      </p:pic>
      <p:pic>
        <p:nvPicPr>
          <p:cNvPr id="24" name="Picture 23" descr="A white fish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5F8B706-CCAF-448C-80E4-9AC8BA3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5" y="2292633"/>
            <a:ext cx="1353840" cy="1339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18827A-3BCA-4266-99F2-EB26F8B8A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64" y="3991722"/>
            <a:ext cx="1193665" cy="1105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A6CE44-E798-477D-94F4-0B159151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63" y="2341471"/>
            <a:ext cx="1261842" cy="1168584"/>
          </a:xfrm>
          <a:prstGeom prst="rect">
            <a:avLst/>
          </a:prstGeom>
        </p:spPr>
      </p:pic>
      <p:pic>
        <p:nvPicPr>
          <p:cNvPr id="30" name="Picture 29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1ABF5285-B92B-487B-84A6-D206FECB6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905" y="2258609"/>
            <a:ext cx="1502190" cy="13911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B6D64-6835-4953-8B49-D7BD4B78F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94" y="2424765"/>
            <a:ext cx="1264264" cy="1250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09C6B-C75E-4AB9-9436-DCB12594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948" y="2394666"/>
            <a:ext cx="1210856" cy="1198110"/>
          </a:xfrm>
          <a:prstGeom prst="rect">
            <a:avLst/>
          </a:prstGeom>
        </p:spPr>
      </p:pic>
      <p:pic>
        <p:nvPicPr>
          <p:cNvPr id="38" name="Picture 3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EB724A1-5F1F-4E9C-936D-95FF20E1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556" y="3881827"/>
            <a:ext cx="1259445" cy="1246188"/>
          </a:xfrm>
          <a:prstGeom prst="rect">
            <a:avLst/>
          </a:prstGeom>
        </p:spPr>
      </p:pic>
      <p:pic>
        <p:nvPicPr>
          <p:cNvPr id="40" name="Picture 3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67C28D7F-0425-48A1-B9CB-3C2C35963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84" y="2494621"/>
            <a:ext cx="1193665" cy="1181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22C0F8-CB88-4FD9-8587-C1B16CF5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5490" y="3466053"/>
            <a:ext cx="348943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6DCA6-A836-4387-A55A-927E94244370}"/>
              </a:ext>
            </a:extLst>
          </p:cNvPr>
          <p:cNvSpPr txBox="1"/>
          <p:nvPr/>
        </p:nvSpPr>
        <p:spPr>
          <a:xfrm>
            <a:off x="169334" y="0"/>
            <a:ext cx="2688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</a:rPr>
              <a:t>Live Demo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645BF2-BF25-4F5A-870D-4C7357A9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57" y="769441"/>
            <a:ext cx="6746466" cy="38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" y="-6224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Why GLSL?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7642FC-ABDD-4678-B22E-E30F8CD1E14B}"/>
              </a:ext>
            </a:extLst>
          </p:cNvPr>
          <p:cNvSpPr txBox="1"/>
          <p:nvPr/>
        </p:nvSpPr>
        <p:spPr>
          <a:xfrm>
            <a:off x="5838931" y="1927543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Higher 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083EEA-552C-4985-9F54-957B84517398}"/>
              </a:ext>
            </a:extLst>
          </p:cNvPr>
          <p:cNvSpPr txBox="1"/>
          <p:nvPr/>
        </p:nvSpPr>
        <p:spPr>
          <a:xfrm>
            <a:off x="6961676" y="2592142"/>
            <a:ext cx="16355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(WebGL)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F4610-8CA3-444B-B8AC-B8614CA78F15}"/>
              </a:ext>
            </a:extLst>
          </p:cNvPr>
          <p:cNvCxnSpPr>
            <a:cxnSpLocks/>
          </p:cNvCxnSpPr>
          <p:nvPr/>
        </p:nvCxnSpPr>
        <p:spPr>
          <a:xfrm flipH="1">
            <a:off x="7779432" y="2814239"/>
            <a:ext cx="23681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7A210-7F32-4F7D-8A75-8F485580B5C1}"/>
              </a:ext>
            </a:extLst>
          </p:cNvPr>
          <p:cNvCxnSpPr>
            <a:cxnSpLocks/>
          </p:cNvCxnSpPr>
          <p:nvPr/>
        </p:nvCxnSpPr>
        <p:spPr>
          <a:xfrm flipH="1" flipV="1">
            <a:off x="7680076" y="3631626"/>
            <a:ext cx="336173" cy="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A3365B-A00A-4A85-88C4-5C86EEB1F751}"/>
              </a:ext>
            </a:extLst>
          </p:cNvPr>
          <p:cNvCxnSpPr>
            <a:cxnSpLocks/>
          </p:cNvCxnSpPr>
          <p:nvPr/>
        </p:nvCxnSpPr>
        <p:spPr>
          <a:xfrm>
            <a:off x="8016249" y="2790418"/>
            <a:ext cx="2690" cy="8608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35529F-D12A-41AE-B193-772AC76E56DB}"/>
              </a:ext>
            </a:extLst>
          </p:cNvPr>
          <p:cNvSpPr txBox="1"/>
          <p:nvPr/>
        </p:nvSpPr>
        <p:spPr>
          <a:xfrm>
            <a:off x="8021425" y="2886157"/>
            <a:ext cx="133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Conversion </a:t>
            </a:r>
          </a:p>
          <a:p>
            <a:r>
              <a:rPr lang="en-US" dirty="0">
                <a:solidFill>
                  <a:srgbClr val="92D050"/>
                </a:solidFill>
              </a:rPr>
              <a:t>is doable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64B8B7-A5BA-45EE-9A6F-C3752E33076D}"/>
              </a:ext>
            </a:extLst>
          </p:cNvPr>
          <p:cNvCxnSpPr>
            <a:cxnSpLocks/>
          </p:cNvCxnSpPr>
          <p:nvPr/>
        </p:nvCxnSpPr>
        <p:spPr>
          <a:xfrm>
            <a:off x="5828093" y="2790418"/>
            <a:ext cx="826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A8A54-0B32-4FFA-B316-45A16ECF5E71}"/>
              </a:ext>
            </a:extLst>
          </p:cNvPr>
          <p:cNvCxnSpPr/>
          <p:nvPr/>
        </p:nvCxnSpPr>
        <p:spPr>
          <a:xfrm>
            <a:off x="6270027" y="3572916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ACF5699-AEB8-41E0-8CDF-2FE6251C4E2A}"/>
              </a:ext>
            </a:extLst>
          </p:cNvPr>
          <p:cNvCxnSpPr/>
          <p:nvPr/>
        </p:nvCxnSpPr>
        <p:spPr>
          <a:xfrm>
            <a:off x="6270027" y="3546335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6458E5-EBDC-426B-8761-18B4FE6A7B72}"/>
              </a:ext>
            </a:extLst>
          </p:cNvPr>
          <p:cNvCxnSpPr/>
          <p:nvPr/>
        </p:nvCxnSpPr>
        <p:spPr>
          <a:xfrm>
            <a:off x="6270027" y="4354529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63020B-4D09-41D6-8D3D-380BCC943864}"/>
              </a:ext>
            </a:extLst>
          </p:cNvPr>
          <p:cNvSpPr txBox="1"/>
          <p:nvPr/>
        </p:nvSpPr>
        <p:spPr>
          <a:xfrm>
            <a:off x="4583050" y="3308460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Conversion </a:t>
            </a:r>
          </a:p>
          <a:p>
            <a:r>
              <a:rPr lang="en-US" dirty="0">
                <a:solidFill>
                  <a:schemeClr val="accent1"/>
                </a:solidFill>
              </a:rPr>
              <a:t>is nontrivial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AFDF76-B280-4E09-A122-727882526FD8}"/>
              </a:ext>
            </a:extLst>
          </p:cNvPr>
          <p:cNvCxnSpPr/>
          <p:nvPr/>
        </p:nvCxnSpPr>
        <p:spPr>
          <a:xfrm flipH="1">
            <a:off x="5828093" y="4354529"/>
            <a:ext cx="4419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48C397-E8F0-4A55-B10F-B677C49BABD4}"/>
              </a:ext>
            </a:extLst>
          </p:cNvPr>
          <p:cNvCxnSpPr/>
          <p:nvPr/>
        </p:nvCxnSpPr>
        <p:spPr>
          <a:xfrm flipV="1">
            <a:off x="5828093" y="2748965"/>
            <a:ext cx="0" cy="1594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B03A5-03F9-4142-BD5E-E37DBF589F2E}"/>
              </a:ext>
            </a:extLst>
          </p:cNvPr>
          <p:cNvCxnSpPr/>
          <p:nvPr/>
        </p:nvCxnSpPr>
        <p:spPr>
          <a:xfrm flipH="1" flipV="1">
            <a:off x="6899836" y="2326604"/>
            <a:ext cx="42333" cy="2700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BEA327-5D6F-4A10-A93A-53326378836C}"/>
              </a:ext>
            </a:extLst>
          </p:cNvPr>
          <p:cNvSpPr txBox="1"/>
          <p:nvPr/>
        </p:nvSpPr>
        <p:spPr>
          <a:xfrm>
            <a:off x="42425" y="744422"/>
            <a:ext cx="9094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GLSL is less verbose than WGSL, but offers programmers more control over GLSL (WebGL)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future support for WGSL is needed, the manual conversion </a:t>
            </a:r>
          </a:p>
          <a:p>
            <a:r>
              <a:rPr lang="en-US" dirty="0">
                <a:solidFill>
                  <a:schemeClr val="bg1"/>
                </a:solidFill>
              </a:rPr>
              <a:t>between WGSL and GLSL is doable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the same concepts like sets/groups and bindings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not need to modify the renderer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modifications are done in shaders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A37434-6783-403C-A0D5-74B0E325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5" y="3808568"/>
            <a:ext cx="3336251" cy="519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C87590-D36A-412C-B0C9-540BA3F0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9" y="2890432"/>
            <a:ext cx="3622757" cy="6102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CB15E8-B503-457F-AFC6-43A3A647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0" y="4643110"/>
            <a:ext cx="2764585" cy="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5F12F0B-E816-4971-B90F-882E257D2184}"/>
              </a:ext>
            </a:extLst>
          </p:cNvPr>
          <p:cNvSpPr txBox="1"/>
          <p:nvPr/>
        </p:nvSpPr>
        <p:spPr>
          <a:xfrm>
            <a:off x="1515275" y="3556850"/>
            <a:ext cx="1006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21EE4-DF08-4E24-9780-6E142880ACC0}"/>
              </a:ext>
            </a:extLst>
          </p:cNvPr>
          <p:cNvSpPr txBox="1"/>
          <p:nvPr/>
        </p:nvSpPr>
        <p:spPr>
          <a:xfrm>
            <a:off x="1225048" y="4374223"/>
            <a:ext cx="1686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(WebGL):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67076-4C02-435F-87F0-2EE13068EF7E}"/>
              </a:ext>
            </a:extLst>
          </p:cNvPr>
          <p:cNvSpPr txBox="1"/>
          <p:nvPr/>
        </p:nvSpPr>
        <p:spPr>
          <a:xfrm>
            <a:off x="1515275" y="2652577"/>
            <a:ext cx="908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WGSL: </a:t>
            </a:r>
          </a:p>
        </p:txBody>
      </p:sp>
    </p:spTree>
    <p:extLst>
      <p:ext uri="{BB962C8B-B14F-4D97-AF65-F5344CB8AC3E}">
        <p14:creationId xmlns:p14="http://schemas.microsoft.com/office/powerpoint/2010/main" val="425715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Slow load time for large data sets due to GLSL conversion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However, it works fine for small data sets in extension scenes such as Dragon Attenuation and Sheen Cloth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999B94-9234-441A-910A-EADF14C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28" y="1459336"/>
            <a:ext cx="5931948" cy="2172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535E4-E861-46C4-A337-83842DB780CB}"/>
              </a:ext>
            </a:extLst>
          </p:cNvPr>
          <p:cNvCxnSpPr>
            <a:cxnSpLocks/>
          </p:cNvCxnSpPr>
          <p:nvPr/>
        </p:nvCxnSpPr>
        <p:spPr>
          <a:xfrm flipH="1">
            <a:off x="6432285" y="1667803"/>
            <a:ext cx="608398" cy="10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39F51E-7EAA-45BD-BF22-644BDDE1DC25}"/>
              </a:ext>
            </a:extLst>
          </p:cNvPr>
          <p:cNvSpPr txBox="1"/>
          <p:nvPr/>
        </p:nvSpPr>
        <p:spPr>
          <a:xfrm>
            <a:off x="7074549" y="151419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to SPIV-V takes time!</a:t>
            </a:r>
          </a:p>
        </p:txBody>
      </p:sp>
    </p:spTree>
    <p:extLst>
      <p:ext uri="{BB962C8B-B14F-4D97-AF65-F5344CB8AC3E}">
        <p14:creationId xmlns:p14="http://schemas.microsoft.com/office/powerpoint/2010/main" val="263271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load time for large data sets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WGSL for large data sets with less complex shader code (more verbose, better performance)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GLSL for small data sets with more complex </a:t>
            </a:r>
          </a:p>
          <a:p>
            <a:pPr marL="457200" lvl="1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shader code (less verbose, easier to work with)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more extensions: start with </a:t>
            </a:r>
            <a:r>
              <a:rPr lang="en-US" dirty="0" err="1">
                <a:solidFill>
                  <a:schemeClr val="bg1"/>
                </a:solidFill>
              </a:rPr>
              <a:t>KHR_materials_sheen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animation and skin</a:t>
            </a:r>
          </a:p>
          <a:p>
            <a:pPr marL="457200" lvl="1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21274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" y="97975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4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5000" dirty="0">
                <a:solidFill>
                  <a:schemeClr val="bg1"/>
                </a:solidFill>
              </a:rPr>
              <a:t>Thank you to all the authors below for making this project possible.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KhronosGroup</a:t>
            </a:r>
            <a:r>
              <a:rPr lang="en-US" sz="3800" u="sng" dirty="0">
                <a:solidFill>
                  <a:schemeClr val="bg1"/>
                </a:solidFill>
              </a:rPr>
              <a:t>/</a:t>
            </a: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-Sample-Viewer </a:t>
            </a:r>
            <a:r>
              <a:rPr lang="en-US" sz="3800" dirty="0">
                <a:solidFill>
                  <a:schemeClr val="bg1"/>
                </a:solidFill>
              </a:rPr>
              <a:t>for providing a wonderful place to study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renderer. Importantly, the shader source codes are derived from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-Transform by Don McCurdy </a:t>
            </a:r>
            <a:r>
              <a:rPr lang="en-US" sz="3800" dirty="0">
                <a:solidFill>
                  <a:schemeClr val="bg1"/>
                </a:solidFill>
              </a:rPr>
              <a:t>for providing an easy-to-use SDK for loading and reading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files.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kainino0x/</a:t>
            </a:r>
            <a:r>
              <a:rPr lang="en-US" sz="3800" u="sng" dirty="0" err="1">
                <a:solidFill>
                  <a:schemeClr val="bg1"/>
                </a:solidFill>
              </a:rPr>
              <a:t>glslang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providing a way to use GLSL shaders in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mikolalysenko</a:t>
            </a:r>
            <a:r>
              <a:rPr lang="en-US" sz="3800" u="sng" dirty="0">
                <a:solidFill>
                  <a:schemeClr val="bg1"/>
                </a:solidFill>
              </a:rPr>
              <a:t>/3d-view-controls </a:t>
            </a:r>
            <a:r>
              <a:rPr lang="en-US" sz="3800" dirty="0">
                <a:solidFill>
                  <a:schemeClr val="bg1"/>
                </a:solidFill>
              </a:rPr>
              <a:t>for providing a user-friendly camera system.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Practical </a:t>
            </a:r>
            <a:r>
              <a:rPr lang="en-US" sz="3800" u="sng" dirty="0" err="1">
                <a:solidFill>
                  <a:schemeClr val="bg1"/>
                </a:solidFill>
              </a:rPr>
              <a:t>WebGPU</a:t>
            </a:r>
            <a:r>
              <a:rPr lang="en-US" sz="3800" u="sng" dirty="0">
                <a:solidFill>
                  <a:schemeClr val="bg1"/>
                </a:solidFill>
              </a:rPr>
              <a:t> Graphics by Jack Xu, PhD </a:t>
            </a:r>
            <a:r>
              <a:rPr lang="en-US" sz="3800" dirty="0">
                <a:solidFill>
                  <a:schemeClr val="bg1"/>
                </a:solidFill>
              </a:rPr>
              <a:t>for introducing me to the world of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 and providing the base code for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The Complete JavaScript Course 2022: From Zero to Expert! by Jonas </a:t>
            </a:r>
            <a:r>
              <a:rPr lang="en-US" sz="3800" u="sng" dirty="0" err="1">
                <a:solidFill>
                  <a:schemeClr val="bg1"/>
                </a:solidFill>
              </a:rPr>
              <a:t>Schmedtmann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what "async/await" means and the fundamental of </a:t>
            </a:r>
            <a:r>
              <a:rPr lang="en-US" sz="3800" dirty="0" err="1">
                <a:solidFill>
                  <a:schemeClr val="bg1"/>
                </a:solidFill>
              </a:rPr>
              <a:t>Javascript</a:t>
            </a:r>
            <a:r>
              <a:rPr lang="en-US" sz="3800" dirty="0">
                <a:solidFill>
                  <a:schemeClr val="bg1"/>
                </a:solidFill>
              </a:rPr>
              <a:t>. Highly recommend this course!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Understanding TypeScript - 2022 Edition by Maximilian </a:t>
            </a:r>
            <a:r>
              <a:rPr lang="en-US" sz="3800" u="sng" dirty="0" err="1">
                <a:solidFill>
                  <a:schemeClr val="bg1"/>
                </a:solidFill>
              </a:rPr>
              <a:t>Schwarzmüller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those finer details about Typescript.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507480" y="0"/>
            <a:ext cx="457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https://gltf-webgpu.netlify.app/&lt;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246FE-169D-4785-AB1B-2108A270535D}"/>
              </a:ext>
            </a:extLst>
          </p:cNvPr>
          <p:cNvSpPr txBox="1"/>
          <p:nvPr/>
        </p:nvSpPr>
        <p:spPr>
          <a:xfrm>
            <a:off x="6503458" y="4184418"/>
            <a:ext cx="4616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(Charles) Zixin Zhang</a:t>
            </a:r>
          </a:p>
          <a:p>
            <a:r>
              <a:rPr lang="en-US" dirty="0">
                <a:solidFill>
                  <a:schemeClr val="bg1"/>
                </a:solidFill>
              </a:rPr>
              <a:t>zixinzha@seas.upenn.edu 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https://github.com/zixin96</a:t>
            </a:r>
          </a:p>
        </p:txBody>
      </p:sp>
    </p:spTree>
    <p:extLst>
      <p:ext uri="{BB962C8B-B14F-4D97-AF65-F5344CB8AC3E}">
        <p14:creationId xmlns:p14="http://schemas.microsoft.com/office/powerpoint/2010/main" val="3761955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10859</TotalTime>
  <Words>725</Words>
  <Application>Microsoft Office PowerPoint</Application>
  <PresentationFormat>On-screen Show (16:9)</PresentationFormat>
  <Paragraphs>96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Gill Sans</vt:lpstr>
      <vt:lpstr>Arial</vt:lpstr>
      <vt:lpstr>Calibri</vt:lpstr>
      <vt:lpstr>Consolas</vt:lpstr>
      <vt:lpstr>Gill Sans MT</vt:lpstr>
      <vt:lpstr>Office Theme</vt:lpstr>
      <vt:lpstr>glTF 2.0 Renderer   – WebGPU (GLSL + gl-Transform)</vt:lpstr>
      <vt:lpstr>Motivation</vt:lpstr>
      <vt:lpstr> Architecture</vt:lpstr>
      <vt:lpstr>Supported Features/Models</vt:lpstr>
      <vt:lpstr>PowerPoint Presentation</vt:lpstr>
      <vt:lpstr> Why GLSL? </vt:lpstr>
      <vt:lpstr> Limitations</vt:lpstr>
      <vt:lpstr> Roadmap</vt:lpstr>
      <vt:lpstr> Acknowledgements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Zixin Zhang</cp:lastModifiedBy>
  <cp:revision>210</cp:revision>
  <dcterms:created xsi:type="dcterms:W3CDTF">2017-09-22T15:37:04Z</dcterms:created>
  <dcterms:modified xsi:type="dcterms:W3CDTF">2021-12-13T20:19:13Z</dcterms:modified>
</cp:coreProperties>
</file>